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</p:sldMasterIdLst>
  <p:notesMasterIdLst>
    <p:notesMasterId r:id="rId54"/>
  </p:notesMasterIdLst>
  <p:handoutMasterIdLst>
    <p:handoutMasterId r:id="rId55"/>
  </p:handoutMasterIdLst>
  <p:sldIdLst>
    <p:sldId id="368" r:id="rId7"/>
    <p:sldId id="375" r:id="rId8"/>
    <p:sldId id="476" r:id="rId9"/>
    <p:sldId id="528" r:id="rId10"/>
    <p:sldId id="529" r:id="rId11"/>
    <p:sldId id="502" r:id="rId12"/>
    <p:sldId id="501" r:id="rId13"/>
    <p:sldId id="503" r:id="rId14"/>
    <p:sldId id="512" r:id="rId15"/>
    <p:sldId id="505" r:id="rId16"/>
    <p:sldId id="514" r:id="rId17"/>
    <p:sldId id="515" r:id="rId18"/>
    <p:sldId id="516" r:id="rId19"/>
    <p:sldId id="504" r:id="rId20"/>
    <p:sldId id="545" r:id="rId21"/>
    <p:sldId id="546" r:id="rId22"/>
    <p:sldId id="547" r:id="rId23"/>
    <p:sldId id="548" r:id="rId24"/>
    <p:sldId id="549" r:id="rId25"/>
    <p:sldId id="518" r:id="rId26"/>
    <p:sldId id="519" r:id="rId27"/>
    <p:sldId id="520" r:id="rId28"/>
    <p:sldId id="526" r:id="rId29"/>
    <p:sldId id="527" r:id="rId30"/>
    <p:sldId id="550" r:id="rId31"/>
    <p:sldId id="552" r:id="rId32"/>
    <p:sldId id="551" r:id="rId33"/>
    <p:sldId id="521" r:id="rId34"/>
    <p:sldId id="530" r:id="rId35"/>
    <p:sldId id="531" r:id="rId36"/>
    <p:sldId id="522" r:id="rId37"/>
    <p:sldId id="523" r:id="rId38"/>
    <p:sldId id="524" r:id="rId39"/>
    <p:sldId id="525" r:id="rId40"/>
    <p:sldId id="532" r:id="rId41"/>
    <p:sldId id="533" r:id="rId42"/>
    <p:sldId id="534" r:id="rId43"/>
    <p:sldId id="535" r:id="rId44"/>
    <p:sldId id="536" r:id="rId45"/>
    <p:sldId id="537" r:id="rId46"/>
    <p:sldId id="538" r:id="rId47"/>
    <p:sldId id="539" r:id="rId48"/>
    <p:sldId id="540" r:id="rId49"/>
    <p:sldId id="541" r:id="rId50"/>
    <p:sldId id="542" r:id="rId51"/>
    <p:sldId id="543" r:id="rId52"/>
    <p:sldId id="544" r:id="rId53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368"/>
            <p14:sldId id="375"/>
            <p14:sldId id="476"/>
            <p14:sldId id="528"/>
            <p14:sldId id="529"/>
            <p14:sldId id="502"/>
            <p14:sldId id="501"/>
            <p14:sldId id="503"/>
            <p14:sldId id="512"/>
            <p14:sldId id="505"/>
            <p14:sldId id="514"/>
            <p14:sldId id="515"/>
            <p14:sldId id="516"/>
            <p14:sldId id="504"/>
            <p14:sldId id="545"/>
            <p14:sldId id="546"/>
            <p14:sldId id="547"/>
            <p14:sldId id="548"/>
            <p14:sldId id="549"/>
            <p14:sldId id="518"/>
            <p14:sldId id="519"/>
            <p14:sldId id="520"/>
            <p14:sldId id="526"/>
            <p14:sldId id="527"/>
            <p14:sldId id="550"/>
            <p14:sldId id="552"/>
            <p14:sldId id="551"/>
            <p14:sldId id="521"/>
            <p14:sldId id="530"/>
            <p14:sldId id="531"/>
            <p14:sldId id="522"/>
            <p14:sldId id="523"/>
            <p14:sldId id="524"/>
            <p14:sldId id="525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444"/>
    <a:srgbClr val="C4C4C4"/>
    <a:srgbClr val="ADADAD"/>
    <a:srgbClr val="FFFFFF"/>
    <a:srgbClr val="0085C3"/>
    <a:srgbClr val="D9D9D9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08" autoAdjust="0"/>
    <p:restoredTop sz="93299" autoAdjust="0"/>
  </p:normalViewPr>
  <p:slideViewPr>
    <p:cSldViewPr snapToGrid="0">
      <p:cViewPr varScale="1">
        <p:scale>
          <a:sx n="124" d="100"/>
          <a:sy n="124" d="100"/>
        </p:scale>
        <p:origin x="1152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40" y="19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59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9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© Donald</a:t>
            </a:r>
            <a:r>
              <a:rPr lang="en-US" sz="900" baseline="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F. Ferguson, 2017. All rights reserved.</a:t>
            </a:r>
            <a:endParaRPr lang="en-US" sz="900" dirty="0" smtClean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443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1/22/18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807343"/>
            <a:ext cx="4214905" cy="318805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E6998 – 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Microservices and Cloud Applications</a:t>
            </a:r>
            <a:b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800" i="1" dirty="0" smtClean="0"/>
              <a:t>Lecture 3: Microservices, Session State, </a:t>
            </a:r>
            <a:r>
              <a:rPr lang="en-US" sz="800" i="1" dirty="0" err="1" smtClean="0"/>
              <a:t>Composition,Promises</a:t>
            </a:r>
            <a:r>
              <a:rPr lang="en-US" sz="800" i="1" dirty="0" smtClean="0"/>
              <a:t>, Multitenancy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1" r:id="rId15"/>
    <p:sldLayoutId id="2147483923" r:id="rId16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1/22/18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1/22/18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1/22/18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tiff"/><Relationship Id="rId3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18601" y="1415627"/>
            <a:ext cx="7129455" cy="149464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COMS E6998: </a:t>
            </a:r>
            <a:r>
              <a:rPr lang="en-US" sz="2000" b="1" dirty="0" smtClean="0"/>
              <a:t>Microservices and Cloud Applications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400" i="1" dirty="0" smtClean="0"/>
              <a:t>Lecture 3: Microservices, Session State, </a:t>
            </a:r>
            <a:r>
              <a:rPr lang="en-US" sz="1400" i="1" dirty="0" err="1" smtClean="0"/>
              <a:t>Composition,Promises</a:t>
            </a:r>
            <a:r>
              <a:rPr lang="en-US" sz="1400" i="1" dirty="0" smtClean="0"/>
              <a:t>, Multitenancy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1650" y="171450"/>
            <a:ext cx="3476625" cy="685800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1125" y="295275"/>
            <a:ext cx="3343275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smtClean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891257" y="3165869"/>
            <a:ext cx="5508625" cy="55399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Dr. Donald F. Ferguson</a:t>
            </a:r>
            <a:endParaRPr lang="en-US" dirty="0"/>
          </a:p>
          <a:p>
            <a:r>
              <a:rPr lang="en-US" dirty="0" smtClean="0"/>
              <a:t>dff9@columbia.edu</a:t>
            </a:r>
          </a:p>
        </p:txBody>
      </p:sp>
    </p:spTree>
    <p:extLst>
      <p:ext uri="{BB962C8B-B14F-4D97-AF65-F5344CB8AC3E}">
        <p14:creationId xmlns:p14="http://schemas.microsoft.com/office/powerpoint/2010/main" val="839081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Cloud/Microservice Spanning Promises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30" y="472424"/>
            <a:ext cx="4395537" cy="1912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441" y="2673701"/>
            <a:ext cx="3272589" cy="1590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868" y="2303000"/>
            <a:ext cx="2199479" cy="233144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323347" y="3264187"/>
            <a:ext cx="978568" cy="409074"/>
          </a:xfrm>
          <a:prstGeom prst="rightArrow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ight Arrow 6"/>
          <p:cNvSpPr/>
          <p:nvPr/>
        </p:nvSpPr>
        <p:spPr>
          <a:xfrm rot="4053968">
            <a:off x="2422358" y="1732547"/>
            <a:ext cx="978568" cy="409074"/>
          </a:xfrm>
          <a:prstGeom prst="rightArrow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4715" y="87639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This would “seem” easy, but </a:t>
            </a:r>
            <a:r>
              <a:rPr lang="is-IS" sz="2000" dirty="0" smtClean="0">
                <a:latin typeface="+mn-lt"/>
              </a:rPr>
              <a:t>…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is-IS" sz="2000" dirty="0" smtClean="0">
                <a:latin typeface="+mn-lt"/>
              </a:rPr>
              <a:t>Sometimes the language</a:t>
            </a:r>
            <a:br>
              <a:rPr lang="is-IS" sz="2000" dirty="0" smtClean="0">
                <a:latin typeface="+mn-lt"/>
              </a:rPr>
            </a:br>
            <a:r>
              <a:rPr lang="is-IS" sz="2000" dirty="0" smtClean="0">
                <a:latin typeface="+mn-lt"/>
              </a:rPr>
              <a:t>runtime “goes away.”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is-IS" sz="2000" dirty="0" smtClean="0">
                <a:latin typeface="+mn-lt"/>
              </a:rPr>
              <a:t>Multiple servers.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2000" dirty="0">
                <a:latin typeface="+mn-lt"/>
              </a:rPr>
              <a:t>e</a:t>
            </a:r>
            <a:r>
              <a:rPr lang="is-IS" sz="2000" dirty="0" smtClean="0">
                <a:latin typeface="+mn-lt"/>
              </a:rPr>
              <a:t>tc.</a:t>
            </a:r>
            <a:endParaRPr lang="en-US" sz="2000" dirty="0" err="1" smtClean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441" y="2694249"/>
            <a:ext cx="3272589" cy="15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3922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96" y="520175"/>
            <a:ext cx="6869341" cy="429725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35670" y="1159497"/>
            <a:ext cx="7541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837468" y="900260"/>
            <a:ext cx="320511" cy="47605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Microservice Model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3575" y="52017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0070C0"/>
                </a:solidFill>
                <a:latin typeface="+mn-lt"/>
              </a:rPr>
              <a:t>Create</a:t>
            </a:r>
            <a:r>
              <a:rPr lang="en-US" sz="1600" smtClean="0">
                <a:solidFill>
                  <a:srgbClr val="0070C0"/>
                </a:solidFill>
                <a:latin typeface="+mn-lt"/>
              </a:rPr>
              <a:t/>
            </a:r>
            <a:br>
              <a:rPr lang="en-US" sz="1600" smtClean="0">
                <a:solidFill>
                  <a:srgbClr val="0070C0"/>
                </a:solidFill>
                <a:latin typeface="+mn-lt"/>
              </a:rPr>
            </a:br>
            <a:r>
              <a:rPr lang="en-US" sz="1600" smtClean="0">
                <a:solidFill>
                  <a:srgbClr val="0070C0"/>
                </a:solidFill>
                <a:latin typeface="+mn-lt"/>
              </a:rPr>
              <a:t>Employee</a:t>
            </a:r>
            <a:endParaRPr lang="en-US" sz="1600" dirty="0" err="1" smtClean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5140436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Pseudo-Code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763571"/>
            <a:ext cx="3445497" cy="3751673"/>
          </a:xfrm>
        </p:spPr>
        <p:txBody>
          <a:bodyPr/>
          <a:lstStyle/>
          <a:p>
            <a:r>
              <a:rPr lang="en-US" dirty="0" smtClean="0"/>
              <a:t>Return a Promise</a:t>
            </a:r>
          </a:p>
          <a:p>
            <a:r>
              <a:rPr lang="en-US" dirty="0" smtClean="0"/>
              <a:t>Validate and possibly reject.</a:t>
            </a:r>
          </a:p>
          <a:p>
            <a:r>
              <a:rPr lang="en-US" dirty="0" smtClean="0"/>
              <a:t>Implementation requires calling two </a:t>
            </a:r>
            <a:r>
              <a:rPr lang="en-US" dirty="0" err="1" smtClean="0"/>
              <a:t>microservices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Can only process when both Promises resolve.</a:t>
            </a:r>
          </a:p>
          <a:p>
            <a:r>
              <a:rPr lang="en-US" dirty="0" smtClean="0"/>
              <a:t>Success</a:t>
            </a:r>
          </a:p>
          <a:p>
            <a:r>
              <a:rPr lang="en-US" dirty="0" smtClean="0"/>
              <a:t>May need to call other asynchronous functions</a:t>
            </a:r>
            <a:br>
              <a:rPr lang="en-US" dirty="0" smtClean="0"/>
            </a:br>
            <a:r>
              <a:rPr lang="en-US" dirty="0" smtClean="0"/>
              <a:t>to recover.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538" y="93777"/>
            <a:ext cx="4740922" cy="455953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686639" y="471340"/>
            <a:ext cx="1809947" cy="461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638746" y="2681828"/>
            <a:ext cx="1310326" cy="4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395221" y="2008403"/>
            <a:ext cx="1170656" cy="14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660903" y="1257395"/>
            <a:ext cx="1125524" cy="95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595519" y="3030866"/>
            <a:ext cx="3660677" cy="155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287564" y="3746712"/>
            <a:ext cx="1968632" cy="173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/>
          <p:cNvSpPr/>
          <p:nvPr/>
        </p:nvSpPr>
        <p:spPr>
          <a:xfrm>
            <a:off x="4565877" y="1759865"/>
            <a:ext cx="383195" cy="7846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56788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Pseudo-Code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763571"/>
            <a:ext cx="3445497" cy="3751673"/>
          </a:xfrm>
        </p:spPr>
        <p:txBody>
          <a:bodyPr/>
          <a:lstStyle/>
          <a:p>
            <a:r>
              <a:rPr lang="en-US" dirty="0" smtClean="0"/>
              <a:t>Return a Promise</a:t>
            </a:r>
          </a:p>
          <a:p>
            <a:r>
              <a:rPr lang="en-US" dirty="0" smtClean="0"/>
              <a:t>Validate and possibly reject.</a:t>
            </a:r>
          </a:p>
          <a:p>
            <a:r>
              <a:rPr lang="en-US" dirty="0" smtClean="0"/>
              <a:t>Implementation requires calling two </a:t>
            </a:r>
            <a:r>
              <a:rPr lang="en-US" dirty="0" err="1" smtClean="0"/>
              <a:t>microservices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Can only process when both Promises resolve.</a:t>
            </a:r>
          </a:p>
          <a:p>
            <a:r>
              <a:rPr lang="en-US" dirty="0" smtClean="0"/>
              <a:t>Success</a:t>
            </a:r>
          </a:p>
          <a:p>
            <a:r>
              <a:rPr lang="en-US" dirty="0" smtClean="0"/>
              <a:t>May need to call other asynchronous functions</a:t>
            </a:r>
            <a:br>
              <a:rPr lang="en-US" dirty="0" smtClean="0"/>
            </a:br>
            <a:r>
              <a:rPr lang="en-US" dirty="0" smtClean="0"/>
              <a:t>to recover.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538" y="93777"/>
            <a:ext cx="4740922" cy="455953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686639" y="471340"/>
            <a:ext cx="1809947" cy="461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638746" y="2681828"/>
            <a:ext cx="1310326" cy="4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395221" y="2008403"/>
            <a:ext cx="1170656" cy="14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660903" y="1257395"/>
            <a:ext cx="1125524" cy="95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595519" y="3030866"/>
            <a:ext cx="3660677" cy="155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287564" y="3746712"/>
            <a:ext cx="1968632" cy="173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/>
          <p:cNvSpPr/>
          <p:nvPr/>
        </p:nvSpPr>
        <p:spPr>
          <a:xfrm>
            <a:off x="4565877" y="1759865"/>
            <a:ext cx="383195" cy="7846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89814" y="686365"/>
            <a:ext cx="7645139" cy="3828879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Implementing microservice code is less about traditional flow of control constructs, e.g.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Loops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Function calls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If {} then {}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And more about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Returning a Promise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Composed of sub-Promises</a:t>
            </a:r>
          </a:p>
        </p:txBody>
      </p:sp>
    </p:spTree>
    <p:extLst>
      <p:ext uri="{BB962C8B-B14F-4D97-AF65-F5344CB8AC3E}">
        <p14:creationId xmlns:p14="http://schemas.microsoft.com/office/powerpoint/2010/main" val="1935382986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720197"/>
          </a:xfrm>
        </p:spPr>
        <p:txBody>
          <a:bodyPr/>
          <a:lstStyle/>
          <a:p>
            <a:r>
              <a:rPr lang="en-US" dirty="0" smtClean="0"/>
              <a:t>Beyond </a:t>
            </a:r>
            <a:r>
              <a:rPr lang="en-US" dirty="0"/>
              <a:t>Simple Promises</a:t>
            </a:r>
            <a:br>
              <a:rPr lang="en-US" dirty="0"/>
            </a:br>
            <a:r>
              <a:rPr lang="en-US" sz="2400" dirty="0"/>
              <a:t>(http://</a:t>
            </a:r>
            <a:r>
              <a:rPr lang="en-US" sz="2400" dirty="0" err="1" smtClean="0"/>
              <a:t>bluebirdjs.com</a:t>
            </a:r>
            <a:r>
              <a:rPr lang="en-US" sz="2400" dirty="0" smtClean="0"/>
              <a:t>/docs/</a:t>
            </a:r>
            <a:r>
              <a:rPr lang="en-US" sz="2400" dirty="0" err="1" smtClean="0"/>
              <a:t>api-reference.html</a:t>
            </a:r>
            <a:r>
              <a:rPr lang="en-US" sz="2400" dirty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2525"/>
            <a:ext cx="4814530" cy="30259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86" y="1383365"/>
            <a:ext cx="4528714" cy="277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67959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Pseudo-Code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763571"/>
            <a:ext cx="3445497" cy="3751673"/>
          </a:xfrm>
        </p:spPr>
        <p:txBody>
          <a:bodyPr/>
          <a:lstStyle/>
          <a:p>
            <a:r>
              <a:rPr lang="en-US" dirty="0" smtClean="0"/>
              <a:t>Return a Promise</a:t>
            </a:r>
          </a:p>
          <a:p>
            <a:r>
              <a:rPr lang="en-US" dirty="0" smtClean="0"/>
              <a:t>Validate and possibly reject.</a:t>
            </a:r>
          </a:p>
          <a:p>
            <a:r>
              <a:rPr lang="en-US" dirty="0" smtClean="0"/>
              <a:t>Implementation requires calling two </a:t>
            </a:r>
            <a:r>
              <a:rPr lang="en-US" dirty="0" err="1" smtClean="0"/>
              <a:t>microservices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Can only process when both Promises resolve.</a:t>
            </a:r>
          </a:p>
          <a:p>
            <a:r>
              <a:rPr lang="en-US" dirty="0" smtClean="0"/>
              <a:t>Success</a:t>
            </a:r>
          </a:p>
          <a:p>
            <a:r>
              <a:rPr lang="en-US" dirty="0" smtClean="0"/>
              <a:t>May need to call other asynchronous functions</a:t>
            </a:r>
            <a:br>
              <a:rPr lang="en-US" dirty="0" smtClean="0"/>
            </a:br>
            <a:r>
              <a:rPr lang="en-US" dirty="0" smtClean="0"/>
              <a:t>to recover.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538" y="93777"/>
            <a:ext cx="4740922" cy="455953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686639" y="471340"/>
            <a:ext cx="1809947" cy="461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638746" y="2681828"/>
            <a:ext cx="1310326" cy="4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395221" y="2008403"/>
            <a:ext cx="1170656" cy="14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660903" y="1257395"/>
            <a:ext cx="1125524" cy="95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595519" y="3030866"/>
            <a:ext cx="3660677" cy="155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287564" y="3746712"/>
            <a:ext cx="1968632" cy="173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/>
          <p:cNvSpPr/>
          <p:nvPr/>
        </p:nvSpPr>
        <p:spPr>
          <a:xfrm>
            <a:off x="4565877" y="1759865"/>
            <a:ext cx="383195" cy="7846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56841" y="1701785"/>
            <a:ext cx="4049009" cy="8426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79109" y="320512"/>
            <a:ext cx="4477732" cy="4543720"/>
          </a:xfrm>
          <a:prstGeom prst="roundRect">
            <a:avLst/>
          </a:prstGeom>
          <a:solidFill>
            <a:srgbClr val="FF0000"/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There are a couple of problems with this section.</a:t>
            </a: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2000" dirty="0" err="1" smtClean="0">
                <a:solidFill>
                  <a:schemeClr val="tx2"/>
                </a:solidFill>
                <a:latin typeface="+mn-lt"/>
              </a:rPr>
              <a:t>Promise.all</a:t>
            </a: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() is parallel.</a:t>
            </a: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But, </a:t>
            </a:r>
            <a:r>
              <a:rPr lang="en-US" sz="2000" dirty="0" err="1" smtClean="0">
                <a:solidFill>
                  <a:schemeClr val="tx2"/>
                </a:solidFill>
                <a:latin typeface="+mn-lt"/>
              </a:rPr>
              <a:t>createAddress</a:t>
            </a: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 returns the URL of the created resource,</a:t>
            </a:r>
            <a:br>
              <a:rPr lang="en-US" sz="2000" dirty="0" smtClean="0">
                <a:solidFill>
                  <a:schemeClr val="tx2"/>
                </a:solidFill>
                <a:latin typeface="+mn-lt"/>
              </a:rPr>
            </a:b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which is needed to create the customer.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So, the code must use</a:t>
            </a: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2000" dirty="0" err="1" smtClean="0">
                <a:solidFill>
                  <a:schemeClr val="tx2"/>
                </a:solidFill>
                <a:latin typeface="+mn-lt"/>
              </a:rPr>
              <a:t>Promise.each</a:t>
            </a: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() and</a:t>
            </a: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Figure out how to pass data from the resolved 1</a:t>
            </a:r>
            <a:r>
              <a:rPr lang="en-US" sz="2000" baseline="30000" dirty="0" smtClean="0">
                <a:solidFill>
                  <a:schemeClr val="tx2"/>
                </a:solidFill>
                <a:latin typeface="+mn-lt"/>
              </a:rPr>
              <a:t>st</a:t>
            </a: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 promise to the second function.</a:t>
            </a:r>
          </a:p>
        </p:txBody>
      </p:sp>
    </p:spTree>
    <p:extLst>
      <p:ext uri="{BB962C8B-B14F-4D97-AF65-F5344CB8AC3E}">
        <p14:creationId xmlns:p14="http://schemas.microsoft.com/office/powerpoint/2010/main" val="20585776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Pseudo-Code?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12" y="724162"/>
            <a:ext cx="6159500" cy="30353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544478" y="1706252"/>
            <a:ext cx="5179862" cy="280899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This code</a:t>
            </a:r>
          </a:p>
          <a:p>
            <a:pPr lvl="1"/>
            <a:r>
              <a:rPr lang="en-US" dirty="0" smtClean="0"/>
              <a:t>Is relatively clear but</a:t>
            </a:r>
          </a:p>
          <a:p>
            <a:pPr lvl="1"/>
            <a:r>
              <a:rPr lang="en-US" dirty="0" smtClean="0"/>
              <a:t>Would turn into nesting spaghetti for more than two related objects.</a:t>
            </a:r>
          </a:p>
          <a:p>
            <a:r>
              <a:rPr lang="en-US" dirty="0" smtClean="0"/>
              <a:t>This is an example of the </a:t>
            </a:r>
            <a:r>
              <a:rPr lang="en-US" i="1" dirty="0" smtClean="0"/>
              <a:t>orchestrator</a:t>
            </a:r>
            <a:r>
              <a:rPr lang="en-US" dirty="0" smtClean="0"/>
              <a:t> </a:t>
            </a:r>
            <a:r>
              <a:rPr lang="en-US" i="1" dirty="0" smtClean="0"/>
              <a:t>pattern, </a:t>
            </a:r>
            <a:r>
              <a:rPr lang="en-US" dirty="0" smtClean="0"/>
              <a:t>which can be done with</a:t>
            </a:r>
          </a:p>
          <a:p>
            <a:pPr lvl="1"/>
            <a:r>
              <a:rPr lang="en-US" dirty="0" smtClean="0"/>
              <a:t>Spaghetti code</a:t>
            </a:r>
          </a:p>
          <a:p>
            <a:pPr lvl="1"/>
            <a:r>
              <a:rPr lang="en-US" dirty="0" smtClean="0"/>
              <a:t>“Algebraically” in code with use of any(), map(), each(), series(), etc.</a:t>
            </a:r>
          </a:p>
          <a:p>
            <a:pPr lvl="1"/>
            <a:r>
              <a:rPr lang="en-US" dirty="0" smtClean="0"/>
              <a:t>Or done with an </a:t>
            </a:r>
            <a:r>
              <a:rPr lang="en-US" dirty="0"/>
              <a:t>o</a:t>
            </a:r>
            <a:r>
              <a:rPr lang="en-US" dirty="0" smtClean="0"/>
              <a:t>rchestration services like workflow or step functions.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14566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Smarty Streets (Demo)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659876"/>
            <a:ext cx="7608940" cy="40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59031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980"/>
            <a:ext cx="9144000" cy="38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27169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Successful Execution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79" y="716437"/>
            <a:ext cx="8731575" cy="400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87797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Project</a:t>
            </a:r>
            <a:br>
              <a:rPr lang="en-US" dirty="0" smtClean="0"/>
            </a:br>
            <a:r>
              <a:rPr lang="en-US" dirty="0" smtClean="0"/>
              <a:t>Reminder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922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Message</a:t>
            </a:r>
            <a:br>
              <a:rPr lang="en-US" dirty="0" smtClean="0"/>
            </a:br>
            <a:r>
              <a:rPr lang="en-US" dirty="0" smtClean="0"/>
              <a:t>Exchange</a:t>
            </a:r>
            <a:br>
              <a:rPr lang="en-US" dirty="0" smtClean="0"/>
            </a:br>
            <a:r>
              <a:rPr lang="en-US" dirty="0" smtClean="0"/>
              <a:t>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183083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55" y="304111"/>
            <a:ext cx="7989629" cy="37220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Messages and Verbs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746279"/>
            <a:ext cx="8267140" cy="825720"/>
          </a:xfrm>
        </p:spPr>
        <p:txBody>
          <a:bodyPr/>
          <a:lstStyle/>
          <a:p>
            <a:r>
              <a:rPr lang="en-US" dirty="0" smtClean="0"/>
              <a:t>Simple examples just showing success</a:t>
            </a:r>
          </a:p>
          <a:p>
            <a:r>
              <a:rPr lang="en-US" dirty="0" smtClean="0"/>
              <a:t>There are, of course, many other return codes and patterns.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650418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Patterns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32612" y="678241"/>
            <a:ext cx="3882188" cy="393127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At the REST/HTTP level, each of the individual arrows may be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HTTP Verb.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HTTP Response.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But from the application level, it is more complex.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PUT or POST response could mean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 created/updated the resource, or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 am working on creating/updating,</a:t>
            </a:r>
            <a:br>
              <a:rPr lang="en-US" dirty="0" smtClean="0"/>
            </a:br>
            <a:r>
              <a:rPr lang="en-US" dirty="0" smtClean="0"/>
              <a:t>and will notify you.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GET response could mean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Here is the data, or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In the future look here for the data.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 one-way input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Could be creating something (e.g. </a:t>
            </a:r>
            <a:r>
              <a:rPr lang="en-US" dirty="0" err="1" smtClean="0"/>
              <a:t>webhook</a:t>
            </a:r>
            <a:r>
              <a:rPr lang="en-US" dirty="0" smtClean="0"/>
              <a:t>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That will generate many one-ways back.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209" y="196172"/>
            <a:ext cx="4207043" cy="445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25116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886397"/>
          </a:xfrm>
        </p:spPr>
        <p:txBody>
          <a:bodyPr/>
          <a:lstStyle/>
          <a:p>
            <a:r>
              <a:rPr lang="en-US" dirty="0" smtClean="0"/>
              <a:t>Synchronous/</a:t>
            </a:r>
            <a:br>
              <a:rPr lang="en-US" dirty="0" smtClean="0"/>
            </a:br>
            <a:r>
              <a:rPr lang="en-US" dirty="0" smtClean="0"/>
              <a:t>Asynchronous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32612" y="1162091"/>
            <a:ext cx="3882188" cy="3353153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“Synchronous”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Request is HTTP Verb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Response is application data in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the HTTP response.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70C0"/>
                </a:solidFill>
              </a:rPr>
              <a:t>“Asynchronous”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70C0"/>
                </a:solidFill>
              </a:rPr>
              <a:t>Request 1 is HTTP Verb.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70C0"/>
                </a:solidFill>
              </a:rPr>
              <a:t>Input is data and “callback URL.”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70C0"/>
                </a:solidFill>
              </a:rPr>
              <a:t>HTTP Response is “Accepted.”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70C0"/>
                </a:solidFill>
              </a:rPr>
              <a:t>Response is HTTP Verb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70C0"/>
                </a:solidFill>
              </a:rPr>
              <a:t>To callback URL with app </a:t>
            </a:r>
            <a:r>
              <a:rPr lang="en-US" dirty="0" err="1" smtClean="0">
                <a:solidFill>
                  <a:srgbClr val="0070C0"/>
                </a:solidFill>
              </a:rPr>
              <a:t>rsp</a:t>
            </a:r>
            <a:r>
              <a:rPr lang="en-US" dirty="0" smtClean="0">
                <a:solidFill>
                  <a:srgbClr val="0070C0"/>
                </a:solidFill>
              </a:rPr>
              <a:t> data.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70C0"/>
                </a:solidFill>
              </a:rPr>
              <a:t>HTTP response is “OK.”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209" y="196172"/>
            <a:ext cx="4207043" cy="445946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271209" y="1317812"/>
            <a:ext cx="4207043" cy="10421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271208" y="196172"/>
            <a:ext cx="4207043" cy="104544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71208" y="3576917"/>
            <a:ext cx="4207043" cy="103094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64624" y="24769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solidFill>
                  <a:srgbClr val="0070C0"/>
                </a:solidFill>
                <a:latin typeface="+mn-lt"/>
              </a:rPr>
              <a:t>1)</a:t>
            </a:r>
            <a:endParaRPr lang="en-US" sz="2000" dirty="0" err="1" smtClean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64089" y="415065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2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045861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19" y="196172"/>
            <a:ext cx="6913296" cy="3220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Messages and Verbs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958353"/>
            <a:ext cx="8267140" cy="1640541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Calling an API via REST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Is logically similar to calling a local function in your code.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But,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The implementation is somewhere else.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Takes several orders of magnitude more time to complete.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What does the calling runtime environment do? Wait? What about all the other things the runtime is doing?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Some runtimes, like Java model the calls as synchronous on separate threads.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Others (browsers, Node) are inherently, single threaded and the call inevitably goes asynchronous.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881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Patterns for Which Interactions?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79" y="716437"/>
            <a:ext cx="8731575" cy="400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51478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 Response Codes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21154" y="832644"/>
          <a:ext cx="6152697" cy="24566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2940"/>
                <a:gridCol w="1228009"/>
                <a:gridCol w="3941748"/>
              </a:tblGrid>
              <a:tr h="3103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Operation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HTTP Request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HTTP Response Codes Supported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6723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READ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200 - OK with message body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204 - OK no message body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206 - OK with partial message body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9133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CREATE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POST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201 - Resource created (Operation Complete)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202 - Resource accepted (Operation Pending)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9133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UPDATE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202 - Accepted (Operation Pending)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204 - Success (Operation Complete)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9133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DELETE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DELETE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202 - Accepted (Operation Pending)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204 - Success (Operation Complete)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33400" y="3394720"/>
            <a:ext cx="67818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ea typeface="ヒラギノ角ゴ Pro W3"/>
                <a:cs typeface="Times New Roman" panose="02020603050405020304" pitchFamily="18" charset="0"/>
              </a:rPr>
              <a:t>Examples of Link </a:t>
            </a:r>
            <a:r>
              <a:rPr lang="en-US" sz="1400" dirty="0" smtClean="0">
                <a:solidFill>
                  <a:srgbClr val="000000"/>
                </a:solidFill>
                <a:latin typeface="Helvetica" panose="020B0604020202020204" pitchFamily="34" charset="0"/>
                <a:ea typeface="ヒラギノ角ゴ Pro W3"/>
                <a:cs typeface="Times New Roman" panose="02020603050405020304" pitchFamily="18" charset="0"/>
              </a:rPr>
              <a:t>Headers in HTTP response:</a:t>
            </a:r>
            <a:endParaRPr lang="en-US" sz="1400" dirty="0">
              <a:solidFill>
                <a:srgbClr val="000000"/>
              </a:solidFill>
              <a:latin typeface="Helvetica" panose="020B0604020202020204" pitchFamily="34" charset="0"/>
              <a:ea typeface="ヒラギノ角ゴ Pro W3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ea typeface="ヒラギノ角ゴ Pro W3"/>
                <a:cs typeface="Times New Roman" panose="02020603050405020304" pitchFamily="18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SimSun" panose="02010600030101010101" pitchFamily="2" charset="-122"/>
              </a:rPr>
              <a:t>Link: &lt;http://api/jobs/j1&gt;;rel=monitor;title="update profile"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SimSun" panose="02010600030101010101" pitchFamily="2" charset="-122"/>
              </a:rPr>
              <a:t>Link: &lt;http://api/reports/r1&gt;;rel=summary;title=”access report”</a:t>
            </a:r>
            <a:r>
              <a:rPr lang="en-US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6737350" y="1847850"/>
            <a:ext cx="1193800" cy="13970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737350" y="2533650"/>
            <a:ext cx="1931342" cy="1384300"/>
          </a:xfrm>
          <a:custGeom>
            <a:avLst/>
            <a:gdLst>
              <a:gd name="connsiteX0" fmla="*/ 1219200 w 1931342"/>
              <a:gd name="connsiteY0" fmla="*/ 0 h 1384300"/>
              <a:gd name="connsiteX1" fmla="*/ 1879600 w 1931342"/>
              <a:gd name="connsiteY1" fmla="*/ 577850 h 1384300"/>
              <a:gd name="connsiteX2" fmla="*/ 0 w 1931342"/>
              <a:gd name="connsiteY2" fmla="*/ 1384300 h 138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1342" h="1384300">
                <a:moveTo>
                  <a:pt x="1219200" y="0"/>
                </a:moveTo>
                <a:cubicBezTo>
                  <a:pt x="1651000" y="173566"/>
                  <a:pt x="2082800" y="347133"/>
                  <a:pt x="1879600" y="577850"/>
                </a:cubicBezTo>
                <a:cubicBezTo>
                  <a:pt x="1676400" y="808567"/>
                  <a:pt x="838200" y="1096433"/>
                  <a:pt x="0" y="1384300"/>
                </a:cubicBezTo>
              </a:path>
            </a:pathLst>
          </a:custGeom>
          <a:noFill/>
          <a:ln>
            <a:solidFill>
              <a:srgbClr val="FF0000"/>
            </a:solidFill>
            <a:tailEnd type="arrow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37350" y="13335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202 means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Your request went </a:t>
            </a:r>
            <a:r>
              <a:rPr lang="en-US" sz="1400" dirty="0" err="1" smtClean="0">
                <a:solidFill>
                  <a:srgbClr val="FF0000"/>
                </a:solidFill>
                <a:latin typeface="+mn-lt"/>
              </a:rPr>
              <a:t>asynch</a:t>
            </a:r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The HTTP header Link</a:t>
            </a:r>
            <a:br>
              <a:rPr lang="en-US" sz="1400" dirty="0" smtClean="0">
                <a:solidFill>
                  <a:srgbClr val="FF0000"/>
                </a:solidFill>
                <a:latin typeface="+mn-lt"/>
              </a:rPr>
            </a:br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is where to poll for </a:t>
            </a:r>
            <a:r>
              <a:rPr lang="en-US" sz="1400" dirty="0" err="1" smtClean="0">
                <a:solidFill>
                  <a:srgbClr val="FF0000"/>
                </a:solidFill>
                <a:latin typeface="+mn-lt"/>
              </a:rPr>
              <a:t>rsp</a:t>
            </a:r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u="sng" dirty="0" smtClean="0">
                <a:solidFill>
                  <a:srgbClr val="FF0000"/>
                </a:solidFill>
                <a:latin typeface="+mn-lt"/>
              </a:rPr>
              <a:t>We will cover later.</a:t>
            </a:r>
          </a:p>
        </p:txBody>
      </p:sp>
    </p:spTree>
    <p:extLst>
      <p:ext uri="{BB962C8B-B14F-4D97-AF65-F5344CB8AC3E}">
        <p14:creationId xmlns:p14="http://schemas.microsoft.com/office/powerpoint/2010/main" val="8271741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Possibility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2" y="749616"/>
            <a:ext cx="8880049" cy="383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66284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Enable</a:t>
            </a:r>
            <a:br>
              <a:rPr lang="en-US" dirty="0" smtClean="0"/>
            </a:br>
            <a:r>
              <a:rPr lang="en-US" dirty="0" smtClean="0"/>
              <a:t>User</a:t>
            </a:r>
            <a:br>
              <a:rPr lang="en-US" dirty="0" smtClean="0"/>
            </a:br>
            <a:r>
              <a:rPr lang="en-US" dirty="0" smtClean="0"/>
              <a:t>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545107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1st Project </a:t>
            </a:r>
            <a:r>
              <a:rPr lang="mr-IN" dirty="0" smtClean="0"/>
              <a:t>–</a:t>
            </a:r>
            <a:r>
              <a:rPr lang="en-US" dirty="0" smtClean="0"/>
              <a:t>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0" y="765545"/>
            <a:ext cx="8267140" cy="375678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Implement two distinct microservices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Person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Address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Tasks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Use Swagger Editor to define and document REST APIs.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Implement an Elastic Beanstalk application (microservice) for each resource that implements the relevant REST API.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Each microservice should support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GET and POST on resource, e.g. /Person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GET, PUT, DELETE on resource/id, e.g. /Person/dff9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Simple query, e.g. /</a:t>
            </a:r>
            <a:r>
              <a:rPr lang="en-US" dirty="0" err="1" smtClean="0">
                <a:solidFill>
                  <a:schemeClr val="bg2"/>
                </a:solidFill>
              </a:rPr>
              <a:t>Person?lastName</a:t>
            </a:r>
            <a:r>
              <a:rPr lang="en-US" dirty="0" smtClean="0">
                <a:solidFill>
                  <a:schemeClr val="bg2"/>
                </a:solidFill>
              </a:rPr>
              <a:t>=Ferguson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Pagination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Relationship paths: /Person/dff9/address and /Addresses/</a:t>
            </a:r>
            <a:r>
              <a:rPr lang="en-US" dirty="0" err="1" smtClean="0">
                <a:solidFill>
                  <a:schemeClr val="bg2"/>
                </a:solidFill>
              </a:rPr>
              <a:t>someID</a:t>
            </a:r>
            <a:r>
              <a:rPr lang="en-US" dirty="0" smtClean="0">
                <a:solidFill>
                  <a:schemeClr val="bg2"/>
                </a:solidFill>
              </a:rPr>
              <a:t>/persons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HATEOAS links where appropriate.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Simple HTML/Angular demo UI.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Due: 11:59 PM on 26-Sep-2017</a:t>
            </a:r>
          </a:p>
        </p:txBody>
      </p:sp>
    </p:spTree>
    <p:extLst>
      <p:ext uri="{BB962C8B-B14F-4D97-AF65-F5344CB8AC3E}">
        <p14:creationId xmlns:p14="http://schemas.microsoft.com/office/powerpoint/2010/main" val="68747109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1st Project </a:t>
            </a:r>
            <a:r>
              <a:rPr lang="mr-IN" dirty="0" smtClean="0"/>
              <a:t>–</a:t>
            </a:r>
            <a:r>
              <a:rPr lang="en-US" dirty="0" smtClean="0"/>
              <a:t>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0" y="765545"/>
            <a:ext cx="8267140" cy="375678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Implement two distinct microservices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Person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Address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Tasks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Use Swagger Editor to define and document REST APIs.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Implement an Elastic Beanstalk application (microservice) for each resource that implements the relevant REST API.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Each microservice should support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GET and POST on resource, e.g. /Person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GET, PUT, DELETE on resource/id, e.g. /Person/dff9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Simple query, e.g. /</a:t>
            </a:r>
            <a:r>
              <a:rPr lang="en-US" dirty="0" err="1" smtClean="0">
                <a:solidFill>
                  <a:schemeClr val="bg2"/>
                </a:solidFill>
              </a:rPr>
              <a:t>Person?lastName</a:t>
            </a:r>
            <a:r>
              <a:rPr lang="en-US" dirty="0" smtClean="0">
                <a:solidFill>
                  <a:schemeClr val="bg2"/>
                </a:solidFill>
              </a:rPr>
              <a:t>=Ferguson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Pagination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Relationship paths: /Person/dff9/address and /Addresses/</a:t>
            </a:r>
            <a:r>
              <a:rPr lang="en-US" dirty="0" err="1" smtClean="0">
                <a:solidFill>
                  <a:schemeClr val="bg2"/>
                </a:solidFill>
              </a:rPr>
              <a:t>someID</a:t>
            </a:r>
            <a:r>
              <a:rPr lang="en-US" dirty="0" smtClean="0">
                <a:solidFill>
                  <a:schemeClr val="bg2"/>
                </a:solidFill>
              </a:rPr>
              <a:t>/persons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HATEOAS links where appropriate.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Simple HTML/Angular demo UI.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Due: 11:59 PM on 26-Sep-2017</a:t>
            </a:r>
          </a:p>
        </p:txBody>
      </p:sp>
    </p:spTree>
    <p:extLst>
      <p:ext uri="{BB962C8B-B14F-4D97-AF65-F5344CB8AC3E}">
        <p14:creationId xmlns:p14="http://schemas.microsoft.com/office/powerpoint/2010/main" val="3983967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Session</a:t>
            </a:r>
            <a:br>
              <a:rPr lang="en-US" dirty="0" smtClean="0"/>
            </a:br>
            <a:r>
              <a:rPr lang="en-US" dirty="0" smtClean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672805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459051" y="115962"/>
            <a:ext cx="6527060" cy="4585019"/>
            <a:chOff x="285345" y="0"/>
            <a:chExt cx="6806323" cy="478119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345" y="0"/>
              <a:ext cx="6806323" cy="4781191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4992508" y="1836821"/>
              <a:ext cx="979251" cy="208547"/>
            </a:xfrm>
            <a:prstGeom prst="roundRect">
              <a:avLst/>
            </a:prstGeom>
            <a:noFill/>
            <a:ln w="50800">
              <a:solidFill>
                <a:srgbClr val="00B050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992508" y="1251285"/>
              <a:ext cx="979251" cy="208547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992508" y="2143260"/>
              <a:ext cx="979251" cy="208547"/>
            </a:xfrm>
            <a:prstGeom prst="roundRect">
              <a:avLst/>
            </a:prstGeom>
            <a:noFill/>
            <a:ln w="50800">
              <a:solidFill>
                <a:schemeClr val="bg2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08548" y="969264"/>
            <a:ext cx="3240506" cy="3545980"/>
          </a:xfrm>
          <a:solidFill>
            <a:schemeClr val="tx2">
              <a:lumMod val="8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Watch Party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Only show the option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If customer has subscribed to the capability.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Filmmaker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Only show option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If the person has the role.</a:t>
            </a:r>
          </a:p>
          <a:p>
            <a:r>
              <a:rPr lang="en-US" dirty="0" err="1" smtClean="0"/>
              <a:t>Signin</a:t>
            </a:r>
            <a:endParaRPr lang="en-US" dirty="0" smtClean="0"/>
          </a:p>
          <a:p>
            <a:pPr lvl="1"/>
            <a:r>
              <a:rPr lang="en-US" dirty="0" smtClean="0"/>
              <a:t>Only show if now logged in.</a:t>
            </a:r>
          </a:p>
          <a:p>
            <a:pPr lvl="1"/>
            <a:r>
              <a:rPr lang="en-US" dirty="0" smtClean="0"/>
              <a:t>Otherwise, show logoff</a:t>
            </a:r>
          </a:p>
        </p:txBody>
      </p:sp>
    </p:spTree>
    <p:extLst>
      <p:ext uri="{BB962C8B-B14F-4D97-AF65-F5344CB8AC3E}">
        <p14:creationId xmlns:p14="http://schemas.microsoft.com/office/powerpoint/2010/main" val="1382804571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490"/>
            <a:ext cx="5588860" cy="4169466"/>
          </a:xfrm>
          <a:prstGeom prst="rect">
            <a:avLst/>
          </a:prstGeom>
        </p:spPr>
      </p:pic>
      <p:sp>
        <p:nvSpPr>
          <p:cNvPr id="5" name="Can 4"/>
          <p:cNvSpPr/>
          <p:nvPr/>
        </p:nvSpPr>
        <p:spPr>
          <a:xfrm>
            <a:off x="7090610" y="1135138"/>
            <a:ext cx="1678693" cy="1556085"/>
          </a:xfrm>
          <a:prstGeom prst="ca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Security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Profile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+mn-lt"/>
              </a:rPr>
              <a:t>e</a:t>
            </a: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tc.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788568" y="1716505"/>
            <a:ext cx="2302042" cy="328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/>
          <p:cNvSpPr/>
          <p:nvPr/>
        </p:nvSpPr>
        <p:spPr>
          <a:xfrm>
            <a:off x="5358063" y="3048000"/>
            <a:ext cx="1732547" cy="14437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72756" y="339290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All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Subsequent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Calls</a:t>
            </a:r>
          </a:p>
        </p:txBody>
      </p:sp>
    </p:spTree>
    <p:extLst>
      <p:ext uri="{BB962C8B-B14F-4D97-AF65-F5344CB8AC3E}">
        <p14:creationId xmlns:p14="http://schemas.microsoft.com/office/powerpoint/2010/main" val="728396963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</a:t>
            </a:r>
            <a:r>
              <a:rPr lang="en-US" dirty="0"/>
              <a:t>Web Token (https://</a:t>
            </a:r>
            <a:r>
              <a:rPr lang="en-US" dirty="0" err="1"/>
              <a:t>jwt.io</a:t>
            </a:r>
            <a:r>
              <a:rPr lang="en-US" dirty="0"/>
              <a:t>/introduction</a:t>
            </a:r>
            <a:r>
              <a:rPr lang="en-US" dirty="0" smtClean="0"/>
              <a:t>/)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107" y="974025"/>
            <a:ext cx="4283240" cy="3392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45" y="1088039"/>
            <a:ext cx="4519193" cy="316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69241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JWT/Session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91852"/>
            <a:ext cx="8267140" cy="3723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Two core use cases:</a:t>
            </a:r>
          </a:p>
          <a:p>
            <a:pPr marL="803275" lvl="1" indent="-457200">
              <a:buFont typeface="+mj-lt"/>
              <a:buAutoNum type="arabicPeriod"/>
            </a:pPr>
            <a:r>
              <a:rPr lang="en-US" dirty="0" smtClean="0"/>
              <a:t>Correlation (security is a special case)</a:t>
            </a:r>
          </a:p>
          <a:p>
            <a:pPr marL="1138238" lvl="2" indent="-457200">
              <a:buFont typeface="+mj-lt"/>
              <a:buAutoNum type="arabicPeriod"/>
            </a:pPr>
            <a:r>
              <a:rPr lang="en-US" dirty="0" smtClean="0"/>
              <a:t>A gives B something on a request.</a:t>
            </a:r>
          </a:p>
          <a:p>
            <a:pPr marL="1138238" lvl="2" indent="-457200">
              <a:buFont typeface="+mj-lt"/>
              <a:buAutoNum type="arabicPeriod"/>
            </a:pPr>
            <a:r>
              <a:rPr lang="en-US" dirty="0" smtClean="0"/>
              <a:t>That B returns at a potentially much later date.</a:t>
            </a:r>
          </a:p>
          <a:p>
            <a:pPr marL="1138238" lvl="2" indent="-457200">
              <a:buFont typeface="+mj-lt"/>
              <a:buAutoNum type="arabicPeriod"/>
            </a:pPr>
            <a:r>
              <a:rPr lang="en-US" dirty="0" smtClean="0"/>
              <a:t>So that A can correlate the response with the original request processing.</a:t>
            </a:r>
          </a:p>
          <a:p>
            <a:pPr marL="803275" lvl="1" indent="-457200">
              <a:buFont typeface="+mj-lt"/>
              <a:buAutoNum type="arabicPeriod"/>
            </a:pPr>
            <a:r>
              <a:rPr lang="en-US" dirty="0" smtClean="0"/>
              <a:t>Propagation</a:t>
            </a:r>
          </a:p>
          <a:p>
            <a:pPr marL="1138238" lvl="2" indent="-457200">
              <a:buFont typeface="+mj-lt"/>
              <a:buAutoNum type="arabicPeriod"/>
            </a:pPr>
            <a:r>
              <a:rPr lang="en-US" dirty="0" smtClean="0"/>
              <a:t>A send something to B.</a:t>
            </a:r>
          </a:p>
          <a:p>
            <a:pPr marL="1138238" lvl="2" indent="-457200">
              <a:buFont typeface="+mj-lt"/>
              <a:buAutoNum type="arabicPeriod"/>
            </a:pPr>
            <a:r>
              <a:rPr lang="en-US" dirty="0" smtClean="0"/>
              <a:t>That B must pass onto C (e.g. A asked has authorized me to do something on its behalf)</a:t>
            </a:r>
          </a:p>
          <a:p>
            <a:pPr marL="1138238" lvl="2" indent="-457200">
              <a:buFont typeface="+mj-lt"/>
              <a:buAutoNum type="arabicPeriod"/>
            </a:pPr>
            <a:r>
              <a:rPr lang="en-US" dirty="0" smtClean="0"/>
              <a:t>C must be able to verify that A originated the request.</a:t>
            </a:r>
          </a:p>
          <a:p>
            <a:pPr marL="0" indent="0">
              <a:buNone/>
            </a:pPr>
            <a:r>
              <a:rPr lang="en-US" dirty="0" smtClean="0"/>
              <a:t>The concepts are:</a:t>
            </a:r>
          </a:p>
          <a:p>
            <a:pPr marL="688975" lvl="1" indent="-342900"/>
            <a:r>
              <a:rPr lang="en-US" dirty="0" smtClean="0"/>
              <a:t>Fundamental to complex, cloud spanning as-a-Service applications.</a:t>
            </a:r>
          </a:p>
          <a:p>
            <a:pPr marL="688975" lvl="1" indent="-342900"/>
            <a:r>
              <a:rPr lang="en-US" dirty="0" smtClean="0"/>
              <a:t>Typically not something you learn in other CS courses.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07712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Single</a:t>
            </a:r>
            <a:br>
              <a:rPr lang="en-US" dirty="0" smtClean="0"/>
            </a:br>
            <a:r>
              <a:rPr lang="en-US" dirty="0" smtClean="0"/>
              <a:t>Site</a:t>
            </a:r>
            <a:br>
              <a:rPr lang="en-US" dirty="0" smtClean="0"/>
            </a:br>
            <a:r>
              <a:rPr lang="en-US" dirty="0" smtClean="0"/>
              <a:t>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397348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Sites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56" y="701565"/>
            <a:ext cx="4067314" cy="3942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745" y="102067"/>
            <a:ext cx="2369443" cy="1198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348" y="426277"/>
            <a:ext cx="2378303" cy="12107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48" y="1867154"/>
            <a:ext cx="2471620" cy="1566584"/>
          </a:xfrm>
          <a:prstGeom prst="rect">
            <a:avLst/>
          </a:prstGeom>
          <a:ln>
            <a:solidFill>
              <a:srgbClr val="444444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7023" y="3225838"/>
            <a:ext cx="2213137" cy="1357228"/>
          </a:xfrm>
          <a:prstGeom prst="rect">
            <a:avLst/>
          </a:prstGeom>
          <a:ln>
            <a:solidFill>
              <a:srgbClr val="444444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 flipV="1">
            <a:off x="2941163" y="961534"/>
            <a:ext cx="419582" cy="264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134015" y="1301062"/>
            <a:ext cx="2118333" cy="641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131363" y="2486541"/>
            <a:ext cx="2118333" cy="641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941163" y="3987538"/>
            <a:ext cx="1555860" cy="141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69940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Sites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56" y="701565"/>
            <a:ext cx="4067314" cy="3942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745" y="102067"/>
            <a:ext cx="2369443" cy="1198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348" y="426277"/>
            <a:ext cx="2378303" cy="12107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48" y="1867154"/>
            <a:ext cx="2471620" cy="1566584"/>
          </a:xfrm>
          <a:prstGeom prst="rect">
            <a:avLst/>
          </a:prstGeom>
          <a:ln>
            <a:solidFill>
              <a:srgbClr val="444444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7023" y="3225838"/>
            <a:ext cx="2213137" cy="1357228"/>
          </a:xfrm>
          <a:prstGeom prst="rect">
            <a:avLst/>
          </a:prstGeom>
          <a:ln>
            <a:solidFill>
              <a:srgbClr val="444444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 flipV="1">
            <a:off x="2941163" y="961534"/>
            <a:ext cx="419582" cy="264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134015" y="1301062"/>
            <a:ext cx="2118333" cy="641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131363" y="2486541"/>
            <a:ext cx="2118333" cy="641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941163" y="3987538"/>
            <a:ext cx="1555860" cy="141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584462" y="678075"/>
            <a:ext cx="8220173" cy="3818511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rPr>
              <a:t>Four IP addresses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rPr>
              <a:t>dff-content.s3-website-us-east-1.amazonaws.com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rPr>
              <a:t>dff-ui.s3-website-us-east-1.amazonaws.com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rPr>
              <a:t>address-env-dff.us-east-1.elasticbeanstalk.com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rPr>
              <a:t>person-env-dff.us-east-1.elasticbeanstalk.com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rPr>
              <a:t>Over two domains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rPr>
              <a:t>And all exposed the Amazon-ness of the solution. </a:t>
            </a:r>
          </a:p>
        </p:txBody>
      </p:sp>
    </p:spTree>
    <p:extLst>
      <p:ext uri="{BB962C8B-B14F-4D97-AF65-F5344CB8AC3E}">
        <p14:creationId xmlns:p14="http://schemas.microsoft.com/office/powerpoint/2010/main" val="262130444"/>
      </p:ext>
    </p:extLst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Site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41402" y="791360"/>
            <a:ext cx="4383464" cy="380891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DNS</a:t>
            </a:r>
          </a:p>
          <a:p>
            <a:pPr lvl="1"/>
            <a:r>
              <a:rPr lang="en-US" dirty="0" smtClean="0"/>
              <a:t>Resolve </a:t>
            </a:r>
            <a:r>
              <a:rPr lang="en-US" dirty="0" err="1" smtClean="0"/>
              <a:t>dff-company.com</a:t>
            </a:r>
            <a:r>
              <a:rPr lang="en-US" dirty="0" smtClean="0"/>
              <a:t> to</a:t>
            </a:r>
          </a:p>
          <a:p>
            <a:pPr lvl="1"/>
            <a:r>
              <a:rPr lang="en-US" dirty="0" err="1" smtClean="0"/>
              <a:t>Something.amazon.com</a:t>
            </a:r>
            <a:endParaRPr lang="en-US" dirty="0" smtClean="0"/>
          </a:p>
          <a:p>
            <a:pPr lvl="1"/>
            <a:r>
              <a:rPr lang="en-US" dirty="0" smtClean="0"/>
              <a:t>Under the covers</a:t>
            </a:r>
            <a:endParaRPr lang="en-US" dirty="0"/>
          </a:p>
          <a:p>
            <a:r>
              <a:rPr lang="en-US" dirty="0" smtClean="0"/>
              <a:t>Map</a:t>
            </a: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/person</a:t>
            </a: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/address</a:t>
            </a:r>
          </a:p>
          <a:p>
            <a:pPr lvl="1"/>
            <a:r>
              <a:rPr lang="en-US" dirty="0" smtClean="0"/>
              <a:t>/app</a:t>
            </a:r>
          </a:p>
          <a:p>
            <a:pPr lvl="2"/>
            <a:r>
              <a:rPr lang="en-US" dirty="0" smtClean="0"/>
              <a:t>/</a:t>
            </a:r>
            <a:r>
              <a:rPr lang="en-US" dirty="0" err="1" smtClean="0"/>
              <a:t>js</a:t>
            </a:r>
            <a:endParaRPr lang="en-US" dirty="0" smtClean="0"/>
          </a:p>
          <a:p>
            <a:pPr lvl="2"/>
            <a:r>
              <a:rPr lang="en-US" dirty="0" smtClean="0"/>
              <a:t>/views</a:t>
            </a:r>
          </a:p>
          <a:p>
            <a:pPr lvl="2"/>
            <a:r>
              <a:rPr lang="en-US" dirty="0" smtClean="0"/>
              <a:t>/app-content</a:t>
            </a:r>
          </a:p>
          <a:p>
            <a:pPr lvl="1"/>
            <a:r>
              <a:rPr lang="en-US" dirty="0" smtClean="0"/>
              <a:t>/digital-assets</a:t>
            </a:r>
          </a:p>
          <a:p>
            <a:pPr lvl="2"/>
            <a:r>
              <a:rPr lang="en-US" dirty="0" smtClean="0"/>
              <a:t>/images</a:t>
            </a:r>
          </a:p>
          <a:p>
            <a:pPr lvl="2"/>
            <a:r>
              <a:rPr lang="en-US" dirty="0" smtClean="0"/>
              <a:t>/videos</a:t>
            </a:r>
          </a:p>
          <a:p>
            <a:pPr marL="350837" lvl="1" indent="0">
              <a:buNone/>
            </a:pPr>
            <a:r>
              <a:rPr lang="en-US" dirty="0" smtClean="0"/>
              <a:t>To correct IP addresses and sub-paths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507" y="791360"/>
            <a:ext cx="5022853" cy="337528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431357" y="1131216"/>
            <a:ext cx="801278" cy="94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47274" y="2601798"/>
            <a:ext cx="3497345" cy="1263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28921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CloudFront</a:t>
            </a:r>
            <a:r>
              <a:rPr lang="en-US" dirty="0" smtClean="0"/>
              <a:t> Distributions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19" y="677428"/>
            <a:ext cx="8718096" cy="39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52317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23134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Distributions and Origins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583970"/>
            <a:ext cx="8361575" cy="40996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6693" y="1960775"/>
            <a:ext cx="904973" cy="27228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1645479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69" y="583970"/>
            <a:ext cx="7946796" cy="422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89171"/>
      </p:ext>
    </p:extLst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Caching and Optimization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53" y="800231"/>
            <a:ext cx="3279255" cy="30130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471" y="1489436"/>
            <a:ext cx="5194006" cy="287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521"/>
      </p:ext>
    </p:extLst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This section has been very AWS but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concepts apply to any non-trivial microservice/cloud application.</a:t>
            </a:r>
          </a:p>
          <a:p>
            <a:pPr lvl="1"/>
            <a:r>
              <a:rPr lang="en-US" dirty="0" smtClean="0"/>
              <a:t>All enterprise deployments, large scale SaaS solutions and cloud platforms</a:t>
            </a:r>
            <a:br>
              <a:rPr lang="en-US" dirty="0" smtClean="0"/>
            </a:br>
            <a:r>
              <a:rPr lang="en-US" dirty="0" smtClean="0"/>
              <a:t>have similar concepts.</a:t>
            </a:r>
          </a:p>
          <a:p>
            <a:r>
              <a:rPr lang="en-US" dirty="0" smtClean="0"/>
              <a:t>For the purposes of the next step in the project(s)</a:t>
            </a:r>
          </a:p>
          <a:p>
            <a:pPr lvl="1"/>
            <a:r>
              <a:rPr lang="en-US" dirty="0" smtClean="0"/>
              <a:t>Do not worry about DNS resolution; I will setup/mockup for you.</a:t>
            </a:r>
          </a:p>
          <a:p>
            <a:pPr lvl="1"/>
            <a:r>
              <a:rPr lang="en-US" dirty="0" smtClean="0"/>
              <a:t>Setup and configure </a:t>
            </a:r>
            <a:r>
              <a:rPr lang="en-US" dirty="0" err="1" smtClean="0"/>
              <a:t>CloudFront</a:t>
            </a:r>
            <a:r>
              <a:rPr lang="en-US" dirty="0" smtClean="0"/>
              <a:t>, which will be critical for</a:t>
            </a:r>
          </a:p>
          <a:p>
            <a:pPr lvl="2"/>
            <a:r>
              <a:rPr lang="en-US" dirty="0" smtClean="0"/>
              <a:t>Simplified single site image.</a:t>
            </a:r>
          </a:p>
          <a:p>
            <a:pPr lvl="2"/>
            <a:r>
              <a:rPr lang="en-US" dirty="0" smtClean="0"/>
              <a:t>HTTPS</a:t>
            </a:r>
          </a:p>
          <a:p>
            <a:pPr lvl="1"/>
            <a:r>
              <a:rPr lang="en-US" dirty="0" smtClean="0"/>
              <a:t>We will need to consider caching configuration for responses.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63453"/>
      </p:ext>
    </p:extLst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Multitenancy</a:t>
            </a:r>
            <a:br>
              <a:rPr lang="en-US" dirty="0" smtClean="0"/>
            </a:br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198389"/>
      </p:ext>
    </p:extLst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70" y="678065"/>
            <a:ext cx="8686800" cy="18484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57341" y="532857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www.gartner.com</a:t>
            </a:r>
            <a:r>
              <a:rPr lang="en-US" sz="1600" dirty="0"/>
              <a:t>/it-glossary/multitenancy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70" y="2620630"/>
            <a:ext cx="8823405" cy="16189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57341" y="4239603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en.wikipedia.org</a:t>
            </a:r>
            <a:r>
              <a:rPr lang="en-US" sz="1600" dirty="0"/>
              <a:t>/wiki/Multitenancy</a:t>
            </a:r>
          </a:p>
        </p:txBody>
      </p:sp>
    </p:spTree>
    <p:extLst>
      <p:ext uri="{BB962C8B-B14F-4D97-AF65-F5344CB8AC3E}">
        <p14:creationId xmlns:p14="http://schemas.microsoft.com/office/powerpoint/2010/main" val="776610290"/>
      </p:ext>
    </p:extLst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50" y="483942"/>
            <a:ext cx="6743700" cy="2425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Multitenancy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2909642"/>
            <a:ext cx="8267140" cy="16056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Core concepts</a:t>
            </a:r>
          </a:p>
          <a:p>
            <a:pPr lvl="1"/>
            <a:r>
              <a:rPr lang="en-US" dirty="0" smtClean="0"/>
              <a:t>Single codebase and “database” supports multiple customers.</a:t>
            </a:r>
          </a:p>
          <a:p>
            <a:pPr lvl="1"/>
            <a:r>
              <a:rPr lang="en-US" dirty="0" smtClean="0"/>
              <a:t>Each customer (tenant) ”thinks” that have their own, dedicated instance,</a:t>
            </a:r>
            <a:br>
              <a:rPr lang="en-US" dirty="0" smtClean="0"/>
            </a:br>
            <a:r>
              <a:rPr lang="en-US" dirty="0" smtClean="0"/>
              <a:t>including customized UI, application logic and data models.</a:t>
            </a:r>
          </a:p>
          <a:p>
            <a:r>
              <a:rPr lang="en-US" dirty="0" smtClean="0"/>
              <a:t>Provides significant cost and agility benefits to application provider,</a:t>
            </a:r>
            <a:br>
              <a:rPr lang="en-US" dirty="0" smtClean="0"/>
            </a:br>
            <a:r>
              <a:rPr lang="en-US" dirty="0" smtClean="0"/>
              <a:t>which also results in cost and agility benefits for customer/tenant.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97055" y="128461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jesusgilhernandez.com</a:t>
            </a:r>
            <a:r>
              <a:rPr lang="en-US" sz="1100" dirty="0"/>
              <a:t>/2012/12/13/multitenancy-architecture/</a:t>
            </a:r>
          </a:p>
        </p:txBody>
      </p:sp>
    </p:spTree>
    <p:extLst>
      <p:ext uri="{BB962C8B-B14F-4D97-AF65-F5344CB8AC3E}">
        <p14:creationId xmlns:p14="http://schemas.microsoft.com/office/powerpoint/2010/main" val="911122694"/>
      </p:ext>
    </p:extLst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Areas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294" y="196172"/>
            <a:ext cx="5472736" cy="44100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0385" y="452454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www.techcello.com</a:t>
            </a:r>
            <a:r>
              <a:rPr lang="en-US" sz="1400" dirty="0"/>
              <a:t>/product/architecture</a:t>
            </a:r>
          </a:p>
        </p:txBody>
      </p:sp>
    </p:spTree>
    <p:extLst>
      <p:ext uri="{BB962C8B-B14F-4D97-AF65-F5344CB8AC3E}">
        <p14:creationId xmlns:p14="http://schemas.microsoft.com/office/powerpoint/2010/main" val="518272517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1st Project </a:t>
            </a:r>
            <a:r>
              <a:rPr lang="mr-IN" dirty="0" smtClean="0"/>
              <a:t>–</a:t>
            </a:r>
            <a:r>
              <a:rPr lang="en-US" dirty="0" smtClean="0"/>
              <a:t>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0" y="765545"/>
            <a:ext cx="8267140" cy="375678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Implement two distinct microservices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Person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Address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Tasks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Use Swagger Editor to define and document REST APIs.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Implement an Elastic Beanstalk application (microservice) for each resource that implements the relevant REST API.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Each microservice should support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GET and POST on resource, e.g. /Person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GET, PUT, DELETE on resource/id, e.g. /Person/dff9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Simple query, e.g. /</a:t>
            </a:r>
            <a:r>
              <a:rPr lang="en-US" dirty="0" err="1" smtClean="0">
                <a:solidFill>
                  <a:schemeClr val="bg2"/>
                </a:solidFill>
              </a:rPr>
              <a:t>Person?lastName</a:t>
            </a:r>
            <a:r>
              <a:rPr lang="en-US" dirty="0" smtClean="0">
                <a:solidFill>
                  <a:schemeClr val="bg2"/>
                </a:solidFill>
              </a:rPr>
              <a:t>=Ferguson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Pagination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Relationship paths: /Person/dff9/address and /Addresses/</a:t>
            </a:r>
            <a:r>
              <a:rPr lang="en-US" dirty="0" err="1" smtClean="0">
                <a:solidFill>
                  <a:schemeClr val="bg2"/>
                </a:solidFill>
              </a:rPr>
              <a:t>someID</a:t>
            </a:r>
            <a:r>
              <a:rPr lang="en-US" dirty="0" smtClean="0">
                <a:solidFill>
                  <a:schemeClr val="bg2"/>
                </a:solidFill>
              </a:rPr>
              <a:t>/persons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HATEOAS links where appropriate.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Simple HTML/Angular demo UI.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Due: 11:59 PM on 26-Sep-2017</a:t>
            </a:r>
          </a:p>
        </p:txBody>
      </p:sp>
    </p:spTree>
    <p:extLst>
      <p:ext uri="{BB962C8B-B14F-4D97-AF65-F5344CB8AC3E}">
        <p14:creationId xmlns:p14="http://schemas.microsoft.com/office/powerpoint/2010/main" val="3583168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Promises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30324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 vs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297864" y="754143"/>
            <a:ext cx="3648173" cy="3761101"/>
          </a:xfrm>
        </p:spPr>
        <p:txBody>
          <a:bodyPr/>
          <a:lstStyle/>
          <a:p>
            <a:r>
              <a:rPr lang="en-US" dirty="0" smtClean="0"/>
              <a:t>Asynchronous requires a style of programming that</a:t>
            </a:r>
          </a:p>
          <a:p>
            <a:pPr lvl="1"/>
            <a:r>
              <a:rPr lang="en-US" dirty="0" smtClean="0"/>
              <a:t>Is different from most applications students have written.</a:t>
            </a:r>
          </a:p>
          <a:p>
            <a:pPr lvl="1"/>
            <a:r>
              <a:rPr lang="en-US" dirty="0" smtClean="0"/>
              <a:t>Can be counter-intuitive.</a:t>
            </a:r>
          </a:p>
          <a:p>
            <a:r>
              <a:rPr lang="en-US" dirty="0" smtClean="0"/>
              <a:t>I have seen students struggle with the transition.</a:t>
            </a:r>
          </a:p>
          <a:p>
            <a:r>
              <a:rPr lang="en-US" dirty="0" smtClean="0"/>
              <a:t>Will provide a simple overview to start, and expand through projects.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71" y="754143"/>
            <a:ext cx="4852779" cy="357164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282853" y="17770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http://www.pwc.com/us/en/technology-forecast/2014/cloud-computing/features/microservices.jhtml</a:t>
            </a:r>
          </a:p>
        </p:txBody>
      </p:sp>
      <p:sp>
        <p:nvSpPr>
          <p:cNvPr id="5" name="Rectangle 4"/>
          <p:cNvSpPr/>
          <p:nvPr/>
        </p:nvSpPr>
        <p:spPr>
          <a:xfrm>
            <a:off x="3412503" y="2209039"/>
            <a:ext cx="1677971" cy="270210"/>
          </a:xfrm>
          <a:prstGeom prst="rect">
            <a:avLst/>
          </a:prstGeom>
          <a:solidFill>
            <a:srgbClr val="FF0000">
              <a:alpha val="34000"/>
            </a:srgbClr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151012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775597"/>
          </a:xfrm>
        </p:spPr>
        <p:txBody>
          <a:bodyPr/>
          <a:lstStyle/>
          <a:p>
            <a:r>
              <a:rPr lang="en-US" dirty="0" smtClean="0"/>
              <a:t>Promise</a:t>
            </a:r>
            <a:br>
              <a:rPr lang="en-US" dirty="0" smtClean="0"/>
            </a:br>
            <a:r>
              <a:rPr lang="en-US" dirty="0" smtClean="0"/>
              <a:t>Basics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197" y="2450114"/>
            <a:ext cx="5350540" cy="2327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06" y="196172"/>
            <a:ext cx="6257424" cy="20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54613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387798"/>
          </a:xfrm>
        </p:spPr>
        <p:txBody>
          <a:bodyPr/>
          <a:lstStyle/>
          <a:p>
            <a:r>
              <a:rPr lang="en-US" dirty="0"/>
              <a:t>Composing Promises </a:t>
            </a:r>
            <a:r>
              <a:rPr lang="en-US" sz="1200" dirty="0"/>
              <a:t>(https://www.guru99.com/node-</a:t>
            </a:r>
            <a:r>
              <a:rPr lang="en-US" sz="1200" dirty="0" err="1"/>
              <a:t>js</a:t>
            </a:r>
            <a:r>
              <a:rPr lang="en-US" sz="1200" dirty="0"/>
              <a:t>-promise-generator-</a:t>
            </a:r>
            <a:r>
              <a:rPr lang="en-US" sz="1200" dirty="0" err="1"/>
              <a:t>event.html</a:t>
            </a:r>
            <a:r>
              <a:rPr lang="en-US" sz="1200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64" y="673220"/>
            <a:ext cx="7305773" cy="406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8251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8575">
          <a:solidFill>
            <a:schemeClr val="bg2"/>
          </a:solidFill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127267</TotalTime>
  <Words>1217</Words>
  <Application>Microsoft Macintosh PowerPoint</Application>
  <PresentationFormat>On-screen Show (16:9)</PresentationFormat>
  <Paragraphs>274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64" baseType="lpstr">
      <vt:lpstr>Arial Black</vt:lpstr>
      <vt:lpstr>Century Schoolbook</vt:lpstr>
      <vt:lpstr>Courier New</vt:lpstr>
      <vt:lpstr>Helvetica</vt:lpstr>
      <vt:lpstr>Museo For Dell</vt:lpstr>
      <vt:lpstr>Museo For Dell 300</vt:lpstr>
      <vt:lpstr>museo sans for dell</vt:lpstr>
      <vt:lpstr>museo sans for dell</vt:lpstr>
      <vt:lpstr>SimSun</vt:lpstr>
      <vt:lpstr>Times New Roman</vt:lpstr>
      <vt:lpstr>Trebuchet MS</vt:lpstr>
      <vt:lpstr>Wingdings</vt:lpstr>
      <vt:lpstr>ヒラギノ角ゴ Pro W3</vt:lpstr>
      <vt:lpstr>Arial</vt:lpstr>
      <vt:lpstr>Dell_16x9_Template</vt:lpstr>
      <vt:lpstr>Dell_16x9_Template_5.10.11</vt:lpstr>
      <vt:lpstr>Dell Template 4x3</vt:lpstr>
      <vt:lpstr>PowerPoint Presentation</vt:lpstr>
      <vt:lpstr>1st Project Reminder</vt:lpstr>
      <vt:lpstr>1st Project – Part 1</vt:lpstr>
      <vt:lpstr>Microservices</vt:lpstr>
      <vt:lpstr>1st Project – Part 1</vt:lpstr>
      <vt:lpstr>Introduction to Promises</vt:lpstr>
      <vt:lpstr>SOA vs Microservices</vt:lpstr>
      <vt:lpstr>Promise Basics</vt:lpstr>
      <vt:lpstr>Composing Promises (https://www.guru99.com/node-js-promise-generator-event.html)</vt:lpstr>
      <vt:lpstr>Cloud/Microservice Spanning Promises</vt:lpstr>
      <vt:lpstr>Project Microservice Model</vt:lpstr>
      <vt:lpstr>Some Pseudo-Code</vt:lpstr>
      <vt:lpstr>Some Pseudo-Code</vt:lpstr>
      <vt:lpstr>Beyond Simple Promises (http://bluebirdjs.com/docs/api-reference.html)</vt:lpstr>
      <vt:lpstr>Some Pseudo-Code</vt:lpstr>
      <vt:lpstr>Better Pseudo-Code?</vt:lpstr>
      <vt:lpstr>Smarty Streets (Demo)</vt:lpstr>
      <vt:lpstr>UI</vt:lpstr>
      <vt:lpstr>Successful Execution</vt:lpstr>
      <vt:lpstr>Message Exchange Patterns</vt:lpstr>
      <vt:lpstr>REST Messages and Verbs</vt:lpstr>
      <vt:lpstr>Message Patterns</vt:lpstr>
      <vt:lpstr>Synchronous/ Asynchronous</vt:lpstr>
      <vt:lpstr>REST Messages and Verbs</vt:lpstr>
      <vt:lpstr>Which Patterns for Which Interactions?</vt:lpstr>
      <vt:lpstr>Success Response Codes</vt:lpstr>
      <vt:lpstr>One Possibility</vt:lpstr>
      <vt:lpstr>Enable User Interface</vt:lpstr>
      <vt:lpstr>1st Project – Part 1</vt:lpstr>
      <vt:lpstr>Session State</vt:lpstr>
      <vt:lpstr>Session</vt:lpstr>
      <vt:lpstr>Session State</vt:lpstr>
      <vt:lpstr>JSON Web Token (https://jwt.io/introduction/)</vt:lpstr>
      <vt:lpstr>JWT/Session State</vt:lpstr>
      <vt:lpstr>Single Site Image</vt:lpstr>
      <vt:lpstr>Multiple Sites</vt:lpstr>
      <vt:lpstr>Multiple Sites</vt:lpstr>
      <vt:lpstr>Single Site</vt:lpstr>
      <vt:lpstr>CloudFront Distributions</vt:lpstr>
      <vt:lpstr>Distributions and Origins</vt:lpstr>
      <vt:lpstr>Behaviors</vt:lpstr>
      <vt:lpstr>Global Caching and Optimization</vt:lpstr>
      <vt:lpstr>Observations</vt:lpstr>
      <vt:lpstr>Multitenancy Introduction</vt:lpstr>
      <vt:lpstr>Definition</vt:lpstr>
      <vt:lpstr>Multitenancy</vt:lpstr>
      <vt:lpstr>Function Areas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1773</cp:revision>
  <cp:lastPrinted>2017-09-18T19:18:33Z</cp:lastPrinted>
  <dcterms:created xsi:type="dcterms:W3CDTF">2013-01-02T09:04:46Z</dcterms:created>
  <dcterms:modified xsi:type="dcterms:W3CDTF">2018-01-23T00:58:07Z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